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notesSlides/notesSlide16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51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notesSlides/notesSlide18.xml" ContentType="application/vnd.openxmlformats-officedocument.presentationml.notesSlide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56.xml" ContentType="application/vnd.openxmlformats-officedocument.presentationml.slide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Override PartName="/ppt/slides/slide5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45.xml" ContentType="application/vnd.openxmlformats-officedocument.presentationml.slide+xml"/>
  <Override PartName="/ppt/notesSlides/notesSlide2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0.xml" ContentType="application/vnd.openxmlformats-officedocument.presentationml.slide+xml"/>
  <Override PartName="/ppt/slides/slide54.xml" ContentType="application/vnd.openxmlformats-officedocument.presentationml.slide+xml"/>
  <Override PartName="/ppt/notesSlides/notesSlide3.xml" ContentType="application/vnd.openxmlformats-officedocument.presentationml.notes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4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58"/>
  </p:notesMasterIdLst>
  <p:sldIdLst>
    <p:sldId id="256" r:id="rId2"/>
    <p:sldId id="286" r:id="rId3"/>
    <p:sldId id="314" r:id="rId4"/>
    <p:sldId id="293" r:id="rId5"/>
    <p:sldId id="313" r:id="rId6"/>
    <p:sldId id="303" r:id="rId7"/>
    <p:sldId id="263" r:id="rId8"/>
    <p:sldId id="326" r:id="rId9"/>
    <p:sldId id="298" r:id="rId10"/>
    <p:sldId id="327" r:id="rId11"/>
    <p:sldId id="328" r:id="rId12"/>
    <p:sldId id="292" r:id="rId13"/>
    <p:sldId id="304" r:id="rId14"/>
    <p:sldId id="265" r:id="rId15"/>
    <p:sldId id="296" r:id="rId16"/>
    <p:sldId id="319" r:id="rId17"/>
    <p:sldId id="317" r:id="rId18"/>
    <p:sldId id="305" r:id="rId19"/>
    <p:sldId id="288" r:id="rId20"/>
    <p:sldId id="325" r:id="rId21"/>
    <p:sldId id="302" r:id="rId22"/>
    <p:sldId id="306" r:id="rId23"/>
    <p:sldId id="273" r:id="rId24"/>
    <p:sldId id="322" r:id="rId25"/>
    <p:sldId id="297" r:id="rId26"/>
    <p:sldId id="300" r:id="rId27"/>
    <p:sldId id="307" r:id="rId28"/>
    <p:sldId id="266" r:id="rId29"/>
    <p:sldId id="281" r:id="rId30"/>
    <p:sldId id="282" r:id="rId31"/>
    <p:sldId id="271" r:id="rId32"/>
    <p:sldId id="287" r:id="rId33"/>
    <p:sldId id="315" r:id="rId34"/>
    <p:sldId id="316" r:id="rId35"/>
    <p:sldId id="323" r:id="rId36"/>
    <p:sldId id="324" r:id="rId37"/>
    <p:sldId id="309" r:id="rId38"/>
    <p:sldId id="274" r:id="rId39"/>
    <p:sldId id="321" r:id="rId40"/>
    <p:sldId id="290" r:id="rId41"/>
    <p:sldId id="291" r:id="rId42"/>
    <p:sldId id="310" r:id="rId43"/>
    <p:sldId id="269" r:id="rId44"/>
    <p:sldId id="279" r:id="rId45"/>
    <p:sldId id="280" r:id="rId46"/>
    <p:sldId id="312" r:id="rId47"/>
    <p:sldId id="289" r:id="rId48"/>
    <p:sldId id="301" r:id="rId49"/>
    <p:sldId id="270" r:id="rId50"/>
    <p:sldId id="277" r:id="rId51"/>
    <p:sldId id="278" r:id="rId52"/>
    <p:sldId id="311" r:id="rId53"/>
    <p:sldId id="268" r:id="rId54"/>
    <p:sldId id="320" r:id="rId55"/>
    <p:sldId id="276" r:id="rId56"/>
    <p:sldId id="285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34597" autoAdjust="0"/>
    <p:restoredTop sz="86400" autoAdjust="0"/>
  </p:normalViewPr>
  <p:slideViewPr>
    <p:cSldViewPr>
      <p:cViewPr varScale="1">
        <p:scale>
          <a:sx n="148" d="100"/>
          <a:sy n="148" d="100"/>
        </p:scale>
        <p:origin x="-111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60" Type="http://schemas.openxmlformats.org/officeDocument/2006/relationships/presProps" Target="presProps.xml"/><Relationship Id="rId39" Type="http://schemas.openxmlformats.org/officeDocument/2006/relationships/slide" Target="slides/slide38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63" Type="http://schemas.openxmlformats.org/officeDocument/2006/relationships/tableStyles" Target="tableStyles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58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printerSettings" Target="printerSettings/printerSettings1.bin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theme" Target="theme/theme1.xml"/><Relationship Id="rId36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61" Type="http://schemas.openxmlformats.org/officeDocument/2006/relationships/viewProps" Target="viewProps.xml"/><Relationship Id="rId53" Type="http://schemas.openxmlformats.org/officeDocument/2006/relationships/slide" Target="slides/slide52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52573-0EC1-4500-9AAC-F3DEA3A61B90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BADC8-9FE1-4FF2-8507-323E6715CD3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price for </a:t>
            </a:r>
            <a:r>
              <a:rPr lang="en-US" dirty="0" err="1" smtClean="0"/>
              <a:t>BEA's</a:t>
            </a:r>
            <a:r>
              <a:rPr lang="en-US" dirty="0" smtClean="0"/>
              <a:t> </a:t>
            </a:r>
            <a:r>
              <a:rPr lang="en-US" dirty="0" err="1" smtClean="0"/>
              <a:t>WebLogic</a:t>
            </a:r>
            <a:r>
              <a:rPr lang="en-US" dirty="0" smtClean="0"/>
              <a:t> application server is now $25,000 per CPU, up 47.1 percent from its $17,000-per-CPU price prior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MockHttpServletRequest</a:t>
            </a:r>
            <a:r>
              <a:rPr lang="en-US" dirty="0" smtClean="0"/>
              <a:t> – You most likely will find a use for this class in every single one of your unit tests. It is the mock implementation of the most frequently used interface in J2EE Web applications: </a:t>
            </a:r>
            <a:r>
              <a:rPr lang="en-US" dirty="0" err="1" smtClean="0"/>
              <a:t>HttpServletRequest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MockHttpServletResponse</a:t>
            </a:r>
            <a:r>
              <a:rPr lang="en-US" dirty="0" smtClean="0"/>
              <a:t> – Use this object for mock implementations of the </a:t>
            </a:r>
            <a:r>
              <a:rPr lang="en-US" dirty="0" err="1" smtClean="0"/>
              <a:t>HttpServletResponse</a:t>
            </a:r>
            <a:r>
              <a:rPr lang="en-US" dirty="0" smtClean="0"/>
              <a:t> interface.</a:t>
            </a:r>
          </a:p>
          <a:p>
            <a:r>
              <a:rPr lang="en-US" dirty="0" err="1" smtClean="0"/>
              <a:t>MockHttpSession</a:t>
            </a:r>
            <a:r>
              <a:rPr lang="en-US" dirty="0" smtClean="0"/>
              <a:t> – This is another frequently used mock object. (This article will review use of this class for session-bound processing later.)</a:t>
            </a:r>
          </a:p>
          <a:p>
            <a:r>
              <a:rPr lang="en-US" dirty="0" err="1" smtClean="0"/>
              <a:t>DelegatingServletInputStream</a:t>
            </a:r>
            <a:r>
              <a:rPr lang="en-US" dirty="0" smtClean="0"/>
              <a:t> – Use this object for mock implementation of the </a:t>
            </a:r>
            <a:r>
              <a:rPr lang="en-US" dirty="0" err="1" smtClean="0"/>
              <a:t>ServletInputStream</a:t>
            </a:r>
            <a:r>
              <a:rPr lang="en-US" dirty="0" smtClean="0"/>
              <a:t> interface.</a:t>
            </a:r>
          </a:p>
          <a:p>
            <a:r>
              <a:rPr lang="en-US" dirty="0" err="1" smtClean="0"/>
              <a:t>DelegatingServletOutputStream</a:t>
            </a:r>
            <a:r>
              <a:rPr lang="en-US" dirty="0" smtClean="0"/>
              <a:t> – This object delegates the implementation of </a:t>
            </a:r>
            <a:r>
              <a:rPr lang="en-US" dirty="0" err="1" smtClean="0"/>
              <a:t>ServletOutputStream</a:t>
            </a:r>
            <a:r>
              <a:rPr lang="en-US" dirty="0" smtClean="0"/>
              <a:t>. It can be useful if you need to intercept and examine the content written to an output stream.</a:t>
            </a:r>
          </a:p>
          <a:p>
            <a:r>
              <a:rPr lang="en-US" dirty="0" err="1" smtClean="0"/>
              <a:t>MockExpressionEvaluator</a:t>
            </a:r>
            <a:r>
              <a:rPr lang="en-US" dirty="0" smtClean="0"/>
              <a:t> – You use this mock object mostly when you intend to develop and test your own JSTL-based tag libraries.</a:t>
            </a:r>
          </a:p>
          <a:p>
            <a:r>
              <a:rPr lang="en-US" dirty="0" err="1" smtClean="0"/>
              <a:t>MockFilterConfig</a:t>
            </a:r>
            <a:r>
              <a:rPr lang="en-US" dirty="0" smtClean="0"/>
              <a:t> – This is a mock implementation of the </a:t>
            </a:r>
            <a:r>
              <a:rPr lang="en-US" dirty="0" err="1" smtClean="0"/>
              <a:t>FilterConfig</a:t>
            </a:r>
            <a:r>
              <a:rPr lang="en-US" dirty="0" smtClean="0"/>
              <a:t> interface.</a:t>
            </a:r>
          </a:p>
          <a:p>
            <a:r>
              <a:rPr lang="en-US" dirty="0" err="1" smtClean="0"/>
              <a:t>MockPageContext</a:t>
            </a:r>
            <a:r>
              <a:rPr lang="en-US" dirty="0" smtClean="0"/>
              <a:t> – This is a mock implementation of the JSP </a:t>
            </a:r>
            <a:r>
              <a:rPr lang="en-US" dirty="0" err="1" smtClean="0"/>
              <a:t>PageContext</a:t>
            </a:r>
            <a:r>
              <a:rPr lang="en-US" dirty="0" smtClean="0"/>
              <a:t> interface. You may find this object useful for testing pre-compiled JSPs.</a:t>
            </a:r>
          </a:p>
          <a:p>
            <a:r>
              <a:rPr lang="en-US" dirty="0" err="1" smtClean="0"/>
              <a:t>MockRequestDispatcher</a:t>
            </a:r>
            <a:r>
              <a:rPr lang="en-US" dirty="0" smtClean="0"/>
              <a:t> – This is a mock implementation of the </a:t>
            </a:r>
            <a:r>
              <a:rPr lang="en-US" dirty="0" err="1" smtClean="0"/>
              <a:t>RequestDispatcher</a:t>
            </a:r>
            <a:r>
              <a:rPr lang="en-US" dirty="0" smtClean="0"/>
              <a:t> interface. You use it mostly within other mock objects.</a:t>
            </a:r>
          </a:p>
          <a:p>
            <a:r>
              <a:rPr lang="en-US" dirty="0" err="1" smtClean="0"/>
              <a:t>MockServletConfig</a:t>
            </a:r>
            <a:r>
              <a:rPr lang="en-US" dirty="0" smtClean="0"/>
              <a:t> – This is a mock implementation of the </a:t>
            </a:r>
            <a:r>
              <a:rPr lang="en-US" dirty="0" err="1" smtClean="0"/>
              <a:t>ServletConfig</a:t>
            </a:r>
            <a:r>
              <a:rPr lang="en-US" dirty="0" smtClean="0"/>
              <a:t> interface. Unit testing some Web components, such as the ones the Struts framework supplies, requires you to set the </a:t>
            </a:r>
            <a:r>
              <a:rPr lang="en-US" dirty="0" err="1" smtClean="0"/>
              <a:t>ServletConfig</a:t>
            </a:r>
            <a:r>
              <a:rPr lang="en-US" dirty="0" smtClean="0"/>
              <a:t> and </a:t>
            </a:r>
            <a:r>
              <a:rPr lang="en-US" dirty="0" err="1" smtClean="0"/>
              <a:t>ServletContext</a:t>
            </a:r>
            <a:r>
              <a:rPr lang="en-US" dirty="0" smtClean="0"/>
              <a:t> interfaces implemented by </a:t>
            </a:r>
            <a:r>
              <a:rPr lang="en-US" dirty="0" err="1" smtClean="0"/>
              <a:t>MockServletContext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William Couch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AppFuse's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security.xml went from 175 lines to 33 with the new security namespace</a:t>
            </a:r>
            <a:br>
              <a:rPr lang="en-US" dirty="0" smtClean="0"/>
            </a:br>
            <a:r>
              <a:rPr lang="en-US" dirty="0" smtClean="0"/>
              <a:t>configuration!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 BASIC, HTTP Digest, X.509, LDAP, Form-based, </a:t>
            </a:r>
            <a:r>
              <a:rPr lang="en-US" dirty="0" err="1" smtClean="0"/>
              <a:t>OpenID</a:t>
            </a:r>
            <a:r>
              <a:rPr lang="en-US" dirty="0" smtClean="0"/>
              <a:t>, Computer Associates </a:t>
            </a:r>
            <a:r>
              <a:rPr lang="en-US" dirty="0" err="1" smtClean="0"/>
              <a:t>Siteminder</a:t>
            </a:r>
            <a:r>
              <a:rPr lang="en-US" dirty="0" smtClean="0"/>
              <a:t>, Central Authentication Service (CAS), etc…</a:t>
            </a:r>
          </a:p>
          <a:p>
            <a:endParaRPr lang="en-US" dirty="0" smtClean="0"/>
          </a:p>
          <a:p>
            <a:r>
              <a:rPr lang="en-US" dirty="0" smtClean="0"/>
              <a:t>Transparent</a:t>
            </a:r>
            <a:r>
              <a:rPr lang="en-US" baseline="0" dirty="0" smtClean="0"/>
              <a:t> propagation -&gt; over RMFIF and </a:t>
            </a:r>
            <a:r>
              <a:rPr lang="en-US" baseline="0" dirty="0" err="1" smtClean="0"/>
              <a:t>HTTPInvoker</a:t>
            </a:r>
            <a:endParaRPr lang="en-US" baseline="0" dirty="0" smtClean="0"/>
          </a:p>
          <a:p>
            <a:r>
              <a:rPr lang="en-US" baseline="0" dirty="0" smtClean="0"/>
              <a:t>Anonymous -&gt; All calls assume a single identity</a:t>
            </a:r>
          </a:p>
          <a:p>
            <a:r>
              <a:rPr lang="en-US" baseline="0" dirty="0" smtClean="0"/>
              <a:t>Run-As -&gt; One call proceeds with a different identity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bennylin0724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Brymo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Run Tier:</a:t>
            </a:r>
            <a:r>
              <a:rPr lang="en-US" dirty="0" smtClean="0"/>
              <a:t> The Run Tier is concerned with the scheduling and launching of the application. A vendor product is typically used in this tier to allow time-based and interdependent scheduling of batch jobs as well as providing parallel processing capabilities.</a:t>
            </a:r>
          </a:p>
          <a:p>
            <a:r>
              <a:rPr lang="en-US" b="1" dirty="0" smtClean="0"/>
              <a:t>Job Tier:</a:t>
            </a:r>
            <a:r>
              <a:rPr lang="en-US" dirty="0" smtClean="0"/>
              <a:t> The Job Tier is responsible for the overall execution of a batch job. It sequentially executes batch steps, ensuring that all steps are in the correct state and all appropriate policies are enforced.</a:t>
            </a:r>
          </a:p>
          <a:p>
            <a:r>
              <a:rPr lang="en-US" b="1" dirty="0" smtClean="0"/>
              <a:t>Application Tier:</a:t>
            </a:r>
            <a:r>
              <a:rPr lang="en-US" dirty="0" smtClean="0"/>
              <a:t> The Application Tier contains components required to execute the program. It contains specific </a:t>
            </a:r>
            <a:r>
              <a:rPr lang="en-US" dirty="0" err="1" smtClean="0"/>
              <a:t>tasklets</a:t>
            </a:r>
            <a:r>
              <a:rPr lang="en-US" dirty="0" smtClean="0"/>
              <a:t> that address the required batch functionality and enforces policies around a </a:t>
            </a:r>
            <a:r>
              <a:rPr lang="en-US" dirty="0" err="1" smtClean="0"/>
              <a:t>tasklet</a:t>
            </a:r>
            <a:r>
              <a:rPr lang="en-US" dirty="0" smtClean="0"/>
              <a:t> execution (e.g., commit intervals, capture of statistics, etc.)</a:t>
            </a:r>
          </a:p>
          <a:p>
            <a:r>
              <a:rPr lang="en-US" b="1" dirty="0" smtClean="0"/>
              <a:t>Data Tier:</a:t>
            </a:r>
            <a:r>
              <a:rPr lang="en-US" dirty="0" smtClean="0"/>
              <a:t> The Data Tier provides the integration with the physical data sources that might include databases, files, or queues.</a:t>
            </a:r>
          </a:p>
          <a:p>
            <a:endParaRPr lang="en-US" dirty="0" smtClean="0"/>
          </a:p>
          <a:p>
            <a:r>
              <a:rPr lang="en-US" dirty="0" smtClean="0"/>
              <a:t>Green – Developer, Blue – Spring, Grey - Vendor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Bashed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Operation Ivy Nuclear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jaybowalkin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bcostin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feastoffools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</a:t>
            </a:r>
            <a:r>
              <a:rPr lang="en-US" baseline="0" dirty="0" smtClean="0"/>
              <a:t> of Arnisto.com on </a:t>
            </a:r>
            <a:r>
              <a:rPr lang="en-US" baseline="0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Timer - Provided by JDK since 1.3</a:t>
            </a:r>
          </a:p>
          <a:p>
            <a:r>
              <a:rPr lang="en-US" dirty="0" smtClean="0"/>
              <a:t>Quartz can be database backed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DCvision2006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1.) Contract First</a:t>
            </a:r>
          </a:p>
          <a:p>
            <a:r>
              <a:rPr lang="en-US" dirty="0" smtClean="0"/>
              <a:t>2.) Spring-WS archetype – Creates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webapp</a:t>
            </a:r>
            <a:r>
              <a:rPr lang="en-US" baseline="0" dirty="0" smtClean="0"/>
              <a:t> structure and plumbs in your </a:t>
            </a:r>
            <a:r>
              <a:rPr lang="en-US" baseline="0" dirty="0" err="1" smtClean="0"/>
              <a:t>web.xml</a:t>
            </a:r>
            <a:endParaRPr lang="en-US" dirty="0" smtClean="0"/>
          </a:p>
          <a:p>
            <a:r>
              <a:rPr lang="en-US" dirty="0" smtClean="0"/>
              <a:t>3.) Creating WSDL by hand not necessary,</a:t>
            </a:r>
            <a:r>
              <a:rPr lang="en-US" baseline="0" dirty="0" smtClean="0"/>
              <a:t> coding </a:t>
            </a:r>
            <a:r>
              <a:rPr lang="en-US" baseline="0" dirty="0" err="1" smtClean="0"/>
              <a:t>POJOs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MessageEndpoint</a:t>
            </a:r>
            <a:r>
              <a:rPr lang="en-US" baseline="0" dirty="0" smtClean="0"/>
              <a:t> for SOAP headers, </a:t>
            </a:r>
            <a:r>
              <a:rPr lang="en-US" baseline="0" dirty="0" err="1" smtClean="0"/>
              <a:t>PayloadEndpoint</a:t>
            </a:r>
            <a:r>
              <a:rPr lang="en-US" baseline="0" dirty="0" smtClean="0"/>
              <a:t> for just the payload</a:t>
            </a:r>
          </a:p>
          <a:p>
            <a:r>
              <a:rPr lang="en-US" baseline="0" dirty="0" smtClean="0"/>
              <a:t>4.) Parsing or </a:t>
            </a:r>
            <a:r>
              <a:rPr lang="en-US" baseline="0" dirty="0" err="1" smtClean="0"/>
              <a:t>XMLMarshalling</a:t>
            </a:r>
            <a:r>
              <a:rPr lang="en-US" baseline="0" dirty="0" smtClean="0"/>
              <a:t> supported</a:t>
            </a:r>
          </a:p>
          <a:p>
            <a:r>
              <a:rPr lang="en-US" baseline="0" dirty="0" smtClean="0"/>
              <a:t>5.) Namespace support limited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slack12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Simplicity by hiding thread and queue management</a:t>
            </a:r>
          </a:p>
          <a:p>
            <a:r>
              <a:rPr lang="en-US" dirty="0" smtClean="0"/>
              <a:t>Customization of routing, endpoints, channels and more</a:t>
            </a:r>
          </a:p>
          <a:p>
            <a:r>
              <a:rPr lang="en-US" dirty="0" smtClean="0"/>
              <a:t>Decoupling business component from message infrastructure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bunchofpants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Annotation driven controllers have no Request or Response objects so </a:t>
            </a:r>
            <a:r>
              <a:rPr lang="en-US" dirty="0" err="1" smtClean="0"/>
              <a:t>ModelMaps</a:t>
            </a:r>
            <a:r>
              <a:rPr lang="en-US" dirty="0" smtClean="0"/>
              <a:t> are the extent of it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AbstractModelAndViewTests</a:t>
            </a:r>
            <a:r>
              <a:rPr lang="en-US" dirty="0" smtClean="0"/>
              <a:t> and </a:t>
            </a:r>
            <a:r>
              <a:rPr lang="en-US" dirty="0" err="1" smtClean="0"/>
              <a:t>ModelAndViewAssert</a:t>
            </a:r>
            <a:r>
              <a:rPr lang="en-US" dirty="0" smtClean="0"/>
              <a:t> provide some simplified methods for testing MAV objects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Main Background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25F9712-C589-4C58-AB9C-E6FD1E29003B}" type="datetimeFigureOut">
              <a:rPr lang="en-US" smtClean="0"/>
              <a:pPr/>
              <a:t>7/21/08</a:t>
            </a:fld>
            <a:endParaRPr lang="en-US"/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jira.springframework.org/browse/SPR-4359" TargetMode="External"/><Relationship Id="rId3" Type="http://schemas.openxmlformats.org/officeDocument/2006/relationships/hyperlink" Target="http://www.habuma.com/spring/spring-sched.ja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3" Type="http://schemas.openxmlformats.org/officeDocument/2006/relationships/hyperlink" Target="http://static.springframework.org/spring-ws/site/reference/html/tutorial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enterpriseintegrationpattern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modules.dev.java.ne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tkaufman@quicksolutions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10 Things for Spring Cleaning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Todd Kaufman</a:t>
            </a:r>
          </a:p>
          <a:p>
            <a:r>
              <a:rPr lang="en-US" dirty="0" smtClean="0"/>
              <a:t>Quick Solutions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JDK Timer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</a:p>
          <a:p>
            <a:endParaRPr lang="en-US" dirty="0" smtClean="0"/>
          </a:p>
          <a:p>
            <a:r>
              <a:rPr lang="en-US" dirty="0" err="1" smtClean="0"/>
              <a:t>TimerFactoryBean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Backed Scheduling</a:t>
            </a:r>
          </a:p>
          <a:p>
            <a:r>
              <a:rPr lang="en-US" dirty="0" smtClean="0"/>
              <a:t>Dynamic Scheduling Supported</a:t>
            </a:r>
          </a:p>
          <a:p>
            <a:r>
              <a:rPr lang="en-US" dirty="0" smtClean="0"/>
              <a:t>No namespace support yet</a:t>
            </a:r>
          </a:p>
          <a:p>
            <a:pPr lvl="1"/>
            <a:r>
              <a:rPr lang="en-US" dirty="0" smtClean="0">
                <a:hlinkClick r:id="rId2"/>
              </a:rPr>
              <a:t>Spring JIRA – 4359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Sched Namespace JAR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39976" y="1261269"/>
            <a:ext cx="6861024" cy="5139531"/>
          </a:xfrm>
          <a:prstGeom prst="rect">
            <a:avLst/>
          </a:prstGeom>
          <a:noFill/>
          <a:ln w="9525" cmpd="sng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#2 - Web Services in 5 Steps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289734" y="1447800"/>
            <a:ext cx="45645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2286000" y="6172200"/>
            <a:ext cx="45720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DCvision2006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Service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</a:t>
            </a:r>
          </a:p>
          <a:p>
            <a:pPr lvl="1"/>
            <a:r>
              <a:rPr lang="en-US" dirty="0" smtClean="0"/>
              <a:t>Disparate: JAX-RPC, JAX-WS, </a:t>
            </a:r>
            <a:r>
              <a:rPr lang="en-US" dirty="0" err="1" smtClean="0"/>
              <a:t>Xfire</a:t>
            </a:r>
            <a:r>
              <a:rPr lang="en-US" dirty="0" smtClean="0"/>
              <a:t>, Axis</a:t>
            </a:r>
          </a:p>
          <a:p>
            <a:pPr lvl="1"/>
            <a:r>
              <a:rPr lang="en-US" dirty="0" smtClean="0"/>
              <a:t>Schema and Endpoint </a:t>
            </a:r>
          </a:p>
          <a:p>
            <a:r>
              <a:rPr lang="en-US" dirty="0" smtClean="0"/>
              <a:t>With Spring </a:t>
            </a:r>
            <a:r>
              <a:rPr lang="en-US" dirty="0" err="1" smtClean="0"/>
              <a:t>WebServices</a:t>
            </a:r>
            <a:endParaRPr lang="en-US" dirty="0" smtClean="0"/>
          </a:p>
          <a:p>
            <a:pPr lvl="1"/>
            <a:r>
              <a:rPr lang="en-US" dirty="0" smtClean="0"/>
              <a:t>Still Disparate</a:t>
            </a:r>
          </a:p>
          <a:p>
            <a:pPr lvl="1"/>
            <a:r>
              <a:rPr lang="en-US" dirty="0" smtClean="0"/>
              <a:t>Pluggable (APIs and Marshalling)</a:t>
            </a:r>
          </a:p>
          <a:p>
            <a:pPr lvl="1"/>
            <a:r>
              <a:rPr lang="en-US" dirty="0" smtClean="0"/>
              <a:t>Contract First</a:t>
            </a:r>
          </a:p>
          <a:p>
            <a:pPr lvl="1"/>
            <a:r>
              <a:rPr lang="en-US" dirty="0" smtClean="0"/>
              <a:t>Loosely Coupled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create a 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None/>
            </a:pPr>
            <a:r>
              <a:rPr lang="en-US" dirty="0" smtClean="0"/>
              <a:t>Verbose instructions found </a:t>
            </a:r>
            <a:r>
              <a:rPr lang="en-US" dirty="0" smtClean="0">
                <a:hlinkClick r:id="rId3"/>
              </a:rPr>
              <a:t>here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the Schema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Project with Maven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the endpoint (Message or Payload)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Tweak the pom.xml for your dependencies (</a:t>
            </a:r>
            <a:r>
              <a:rPr lang="en-US" dirty="0" err="1" smtClean="0"/>
              <a:t>JDom</a:t>
            </a:r>
            <a:r>
              <a:rPr lang="en-US" dirty="0" smtClean="0"/>
              <a:t>, dom4j, </a:t>
            </a:r>
            <a:r>
              <a:rPr lang="en-US" dirty="0" err="1" smtClean="0"/>
              <a:t>StAX</a:t>
            </a:r>
            <a:r>
              <a:rPr lang="en-US" dirty="0" smtClean="0"/>
              <a:t>, etc…)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Context changes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Plug dependencies in for your Endpoint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Plug a mapping bean in for your service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Create the WSDL via bean definition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Spring-WS now 1.5</a:t>
            </a:r>
          </a:p>
          <a:p>
            <a:r>
              <a:rPr lang="en-US" dirty="0" smtClean="0"/>
              <a:t>WS-Addressing via annotations or configuration</a:t>
            </a:r>
          </a:p>
          <a:p>
            <a:r>
              <a:rPr lang="en-US" dirty="0" smtClean="0"/>
              <a:t>Reuses your Spring expertise</a:t>
            </a:r>
          </a:p>
          <a:p>
            <a:r>
              <a:rPr lang="en-US" dirty="0" smtClean="0"/>
              <a:t>Supports WS-Security</a:t>
            </a:r>
          </a:p>
          <a:p>
            <a:r>
              <a:rPr lang="en-US" dirty="0" smtClean="0"/>
              <a:t>JDKs 1.4 -&gt; 1.6 supported</a:t>
            </a:r>
          </a:p>
          <a:p>
            <a:r>
              <a:rPr lang="en-US" dirty="0" smtClean="0"/>
              <a:t>Spring-WS jars are now </a:t>
            </a:r>
            <a:r>
              <a:rPr lang="en-US" dirty="0" err="1" smtClean="0"/>
              <a:t>OSGi</a:t>
            </a:r>
            <a:r>
              <a:rPr lang="en-US" dirty="0" smtClean="0"/>
              <a:t> bundles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#3 – Spring Integration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987189" y="1600200"/>
            <a:ext cx="693761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990600" y="6248400"/>
            <a:ext cx="69342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slack12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Loosely coupled systems</a:t>
            </a:r>
          </a:p>
          <a:p>
            <a:r>
              <a:rPr lang="en-US" dirty="0" smtClean="0"/>
              <a:t>Glued together with messages</a:t>
            </a:r>
          </a:p>
          <a:p>
            <a:r>
              <a:rPr lang="en-US" dirty="0" smtClean="0"/>
              <a:t>Patterns available</a:t>
            </a:r>
          </a:p>
          <a:p>
            <a:pPr lvl="1"/>
            <a:r>
              <a:rPr lang="en-US" dirty="0" smtClean="0"/>
              <a:t>Book by </a:t>
            </a:r>
            <a:r>
              <a:rPr lang="en-US" dirty="0" err="1" smtClean="0"/>
              <a:t>Gregor</a:t>
            </a:r>
            <a:r>
              <a:rPr lang="en-US" dirty="0" smtClean="0"/>
              <a:t> </a:t>
            </a:r>
            <a:r>
              <a:rPr lang="en-US" dirty="0" err="1" smtClean="0"/>
              <a:t>Hohpe</a:t>
            </a:r>
            <a:r>
              <a:rPr lang="en-US" dirty="0" smtClean="0"/>
              <a:t> and Bobby Wolfe</a:t>
            </a:r>
          </a:p>
          <a:p>
            <a:pPr lvl="1"/>
            <a:r>
              <a:rPr lang="en-US" dirty="0" smtClean="0">
                <a:hlinkClick r:id="rId3"/>
              </a:rPr>
              <a:t>EIP Website</a:t>
            </a:r>
            <a:endParaRPr lang="en-US" dirty="0" smtClean="0"/>
          </a:p>
          <a:p>
            <a:r>
              <a:rPr lang="en-US" dirty="0" smtClean="0"/>
              <a:t>Vendor based solutions</a:t>
            </a:r>
          </a:p>
          <a:p>
            <a:pPr lvl="1"/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Proprietary</a:t>
            </a:r>
          </a:p>
          <a:p>
            <a:pPr lvl="1"/>
            <a:r>
              <a:rPr lang="en-US" dirty="0" smtClean="0"/>
              <a:t>Complex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Book Author</a:t>
            </a:r>
          </a:p>
          <a:p>
            <a:endParaRPr lang="en-US" dirty="0" smtClean="0"/>
          </a:p>
          <a:p>
            <a:r>
              <a:rPr lang="en-US" dirty="0" smtClean="0"/>
              <a:t>National Speaker</a:t>
            </a:r>
          </a:p>
          <a:p>
            <a:endParaRPr lang="en-US" dirty="0" smtClean="0"/>
          </a:p>
          <a:p>
            <a:r>
              <a:rPr lang="en-US" dirty="0" smtClean="0"/>
              <a:t>Open Source Contributor</a:t>
            </a:r>
          </a:p>
          <a:p>
            <a:endParaRPr lang="en-US" dirty="0" smtClean="0"/>
          </a:p>
          <a:p>
            <a:r>
              <a:rPr lang="en-US" dirty="0" smtClean="0"/>
              <a:t>Sun/IBM/BEA/</a:t>
            </a:r>
            <a:r>
              <a:rPr lang="en-US" dirty="0" err="1" smtClean="0"/>
              <a:t>Jboss</a:t>
            </a:r>
            <a:r>
              <a:rPr lang="en-US" dirty="0" smtClean="0"/>
              <a:t> employee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FANBOY!</a:t>
            </a:r>
            <a:endParaRPr lang="en-US" dirty="0"/>
          </a:p>
        </p:txBody>
      </p:sp>
      <p:sp>
        <p:nvSpPr>
          <p:cNvPr id="5" name="&quot;No&quot; Symbol 4"/>
          <p:cNvSpPr/>
          <p:nvPr/>
        </p:nvSpPr>
        <p:spPr bwMode="auto">
          <a:xfrm>
            <a:off x="1600200" y="1371600"/>
            <a:ext cx="762000" cy="762000"/>
          </a:xfrm>
          <a:prstGeom prst="noSmoking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1600200" y="2362200"/>
            <a:ext cx="762000" cy="762000"/>
          </a:xfrm>
          <a:prstGeom prst="noSmoking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&quot;No&quot; Symbol 7"/>
          <p:cNvSpPr/>
          <p:nvPr/>
        </p:nvSpPr>
        <p:spPr bwMode="auto">
          <a:xfrm>
            <a:off x="1600200" y="3352800"/>
            <a:ext cx="762000" cy="762000"/>
          </a:xfrm>
          <a:prstGeom prst="noSmoking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1600200" y="4343400"/>
            <a:ext cx="762000" cy="762000"/>
          </a:xfrm>
          <a:prstGeom prst="noSmoking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 Portfolio addition in Dec. 2007</a:t>
            </a:r>
          </a:p>
          <a:p>
            <a:r>
              <a:rPr lang="en-US" dirty="0" smtClean="0"/>
              <a:t>Not fully baked (1.0 M5)</a:t>
            </a:r>
          </a:p>
          <a:p>
            <a:r>
              <a:rPr lang="en-US" dirty="0" smtClean="0"/>
              <a:t>Simple messaging</a:t>
            </a:r>
          </a:p>
          <a:p>
            <a:r>
              <a:rPr lang="en-US" dirty="0" smtClean="0"/>
              <a:t>Simple endpoints</a:t>
            </a:r>
          </a:p>
          <a:p>
            <a:r>
              <a:rPr lang="en-US" dirty="0" smtClean="0"/>
              <a:t>Business logic != integration logic</a:t>
            </a:r>
          </a:p>
          <a:p>
            <a:r>
              <a:rPr lang="en-US" dirty="0" smtClean="0"/>
              <a:t>Incremental adoption</a:t>
            </a:r>
          </a:p>
          <a:p>
            <a:r>
              <a:rPr lang="en-US" dirty="0" smtClean="0"/>
              <a:t>ESB?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Demo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495958"/>
            <a:ext cx="6705600" cy="46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#4 Web Testing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295400"/>
            <a:ext cx="6629400" cy="497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1295400" y="6324600"/>
            <a:ext cx="6629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bunchofpants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Complex</a:t>
            </a:r>
          </a:p>
          <a:p>
            <a:r>
              <a:rPr lang="en-US" dirty="0" smtClean="0"/>
              <a:t>Tightly coupled</a:t>
            </a:r>
          </a:p>
          <a:p>
            <a:r>
              <a:rPr lang="en-US" dirty="0" smtClean="0"/>
              <a:t>Too many choices</a:t>
            </a:r>
          </a:p>
          <a:p>
            <a:r>
              <a:rPr lang="en-US" dirty="0" smtClean="0"/>
              <a:t>That’s what QC is for</a:t>
            </a:r>
          </a:p>
          <a:p>
            <a:r>
              <a:rPr lang="en-US" dirty="0" smtClean="0"/>
              <a:t>Lazy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MVC </a:t>
            </a:r>
            <a:r>
              <a:rPr lang="en-US" dirty="0" smtClean="0"/>
              <a:t>Helps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ActionForm</a:t>
            </a:r>
            <a:endParaRPr lang="en-US" dirty="0" smtClean="0"/>
          </a:p>
          <a:p>
            <a:r>
              <a:rPr lang="en-US" dirty="0" smtClean="0"/>
              <a:t>Controllers separate</a:t>
            </a:r>
          </a:p>
          <a:p>
            <a:r>
              <a:rPr lang="en-US" dirty="0" smtClean="0"/>
              <a:t>Annotation based controllers need 0 mocks</a:t>
            </a:r>
          </a:p>
          <a:p>
            <a:r>
              <a:rPr lang="en-US" dirty="0" err="1" smtClean="0"/>
              <a:t>AbstractModelAndViewTests</a:t>
            </a:r>
            <a:endParaRPr lang="en-US" dirty="0" smtClean="0"/>
          </a:p>
          <a:p>
            <a:r>
              <a:rPr lang="en-US" dirty="0" err="1" smtClean="0"/>
              <a:t>ModelAndViewAssert</a:t>
            </a:r>
            <a:endParaRPr lang="en-US" dirty="0" smtClean="0"/>
          </a:p>
          <a:p>
            <a:r>
              <a:rPr lang="en-US" dirty="0" smtClean="0"/>
              <a:t>Elsewhere</a:t>
            </a:r>
          </a:p>
          <a:p>
            <a:pPr lvl="1"/>
            <a:r>
              <a:rPr lang="en-US" dirty="0" smtClean="0"/>
              <a:t>Easy to use and extensive Mocks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Mockity</a:t>
            </a:r>
            <a:r>
              <a:rPr lang="en-US" dirty="0" smtClean="0"/>
              <a:t>, Mock, Mock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MockHttpServletRequest</a:t>
            </a:r>
            <a:endParaRPr lang="en-US" dirty="0" smtClean="0"/>
          </a:p>
          <a:p>
            <a:r>
              <a:rPr lang="en-US" dirty="0" err="1" smtClean="0"/>
              <a:t>MockHttpServletResponse</a:t>
            </a:r>
            <a:endParaRPr lang="en-US" dirty="0" smtClean="0"/>
          </a:p>
          <a:p>
            <a:r>
              <a:rPr lang="en-US" dirty="0" err="1" smtClean="0"/>
              <a:t>MockHttpSession</a:t>
            </a:r>
            <a:endParaRPr lang="en-US" dirty="0" smtClean="0"/>
          </a:p>
          <a:p>
            <a:r>
              <a:rPr lang="en-US" dirty="0" err="1" smtClean="0"/>
              <a:t>DelegatingServletInputStream</a:t>
            </a:r>
            <a:endParaRPr lang="en-US" dirty="0" smtClean="0"/>
          </a:p>
          <a:p>
            <a:r>
              <a:rPr lang="en-US" dirty="0" err="1" smtClean="0"/>
              <a:t>DelegatingServletOutputStream</a:t>
            </a:r>
            <a:endParaRPr lang="en-US" dirty="0" smtClean="0"/>
          </a:p>
          <a:p>
            <a:r>
              <a:rPr lang="en-US" dirty="0" err="1" smtClean="0"/>
              <a:t>MockExpressionEvaluator</a:t>
            </a:r>
            <a:endParaRPr lang="en-US" dirty="0" smtClean="0"/>
          </a:p>
          <a:p>
            <a:r>
              <a:rPr lang="en-US" dirty="0" err="1" smtClean="0"/>
              <a:t>MockFilterConfig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MockPageContext</a:t>
            </a:r>
            <a:endParaRPr lang="en-US" dirty="0" smtClean="0"/>
          </a:p>
          <a:p>
            <a:r>
              <a:rPr lang="en-US" dirty="0" err="1" smtClean="0"/>
              <a:t>MockRequestDispatcher</a:t>
            </a:r>
            <a:endParaRPr lang="en-US" dirty="0" smtClean="0"/>
          </a:p>
          <a:p>
            <a:r>
              <a:rPr lang="en-US" dirty="0" err="1" smtClean="0"/>
              <a:t>MockServletConfig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#5 – Simplified Security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23950" y="1541335"/>
            <a:ext cx="6953250" cy="463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1143000" y="6248400"/>
            <a:ext cx="69342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William Couch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 Security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Formerly ACEGI</a:t>
            </a:r>
          </a:p>
          <a:p>
            <a:r>
              <a:rPr lang="en-US" dirty="0" smtClean="0"/>
              <a:t>Released 4/2008</a:t>
            </a:r>
          </a:p>
          <a:p>
            <a:r>
              <a:rPr lang="en-US" dirty="0" smtClean="0"/>
              <a:t>Now with less Fairy Death!</a:t>
            </a:r>
          </a:p>
          <a:p>
            <a:pPr lvl="1"/>
            <a:r>
              <a:rPr lang="en-US" dirty="0" smtClean="0"/>
              <a:t>“Every time you use </a:t>
            </a:r>
            <a:r>
              <a:rPr lang="en-US" dirty="0" err="1" smtClean="0"/>
              <a:t>Acegi</a:t>
            </a:r>
            <a:r>
              <a:rPr lang="en-US" dirty="0" smtClean="0"/>
              <a:t>...A fairy dies.” - Daniel </a:t>
            </a:r>
            <a:r>
              <a:rPr lang="en-US" dirty="0" err="1" smtClean="0"/>
              <a:t>Deiphouse</a:t>
            </a:r>
            <a:endParaRPr lang="en-US" dirty="0" smtClean="0"/>
          </a:p>
          <a:p>
            <a:r>
              <a:rPr lang="en-US" dirty="0" smtClean="0"/>
              <a:t>Significant changes:</a:t>
            </a:r>
          </a:p>
          <a:p>
            <a:pPr lvl="1"/>
            <a:r>
              <a:rPr lang="en-US" dirty="0" smtClean="0"/>
              <a:t>Simplified configuration</a:t>
            </a:r>
          </a:p>
          <a:p>
            <a:pPr lvl="1"/>
            <a:r>
              <a:rPr lang="en-US" dirty="0" smtClean="0"/>
              <a:t>Hierarchical roles</a:t>
            </a:r>
          </a:p>
          <a:p>
            <a:pPr lvl="1"/>
            <a:r>
              <a:rPr lang="en-US" dirty="0" smtClean="0"/>
              <a:t>Integration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under the sun supported</a:t>
            </a:r>
          </a:p>
          <a:p>
            <a:r>
              <a:rPr lang="en-US" dirty="0" smtClean="0"/>
              <a:t>Transparent propagation</a:t>
            </a:r>
          </a:p>
          <a:p>
            <a:r>
              <a:rPr lang="en-US" dirty="0" smtClean="0"/>
              <a:t>Anonymous</a:t>
            </a:r>
          </a:p>
          <a:p>
            <a:r>
              <a:rPr lang="en-US" dirty="0" smtClean="0"/>
              <a:t>Run-as</a:t>
            </a:r>
          </a:p>
          <a:p>
            <a:r>
              <a:rPr lang="en-US" dirty="0" smtClean="0"/>
              <a:t>Java Authentication and Authorization Service (JAAS)</a:t>
            </a:r>
          </a:p>
          <a:p>
            <a:r>
              <a:rPr lang="en-US" dirty="0" smtClean="0"/>
              <a:t>Automatic "remember-me" authentication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Java 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Expensive</a:t>
            </a:r>
          </a:p>
          <a:p>
            <a:r>
              <a:rPr lang="en-US" dirty="0" smtClean="0"/>
              <a:t>Complex</a:t>
            </a:r>
          </a:p>
          <a:p>
            <a:r>
              <a:rPr lang="en-US" dirty="0" smtClean="0"/>
              <a:t>Not so Testable</a:t>
            </a:r>
          </a:p>
          <a:p>
            <a:r>
              <a:rPr lang="en-US" dirty="0" smtClean="0"/>
              <a:t>Lethargic</a:t>
            </a:r>
          </a:p>
          <a:p>
            <a:r>
              <a:rPr lang="en-US" dirty="0" smtClean="0"/>
              <a:t>Vendor driven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Automatic login (No JSESSIONID)</a:t>
            </a:r>
          </a:p>
          <a:p>
            <a:r>
              <a:rPr lang="en-US" dirty="0" smtClean="0"/>
              <a:t>Default Implementation</a:t>
            </a:r>
          </a:p>
          <a:p>
            <a:pPr lvl="1"/>
            <a:r>
              <a:rPr lang="en-US" dirty="0" smtClean="0"/>
              <a:t>Cookie</a:t>
            </a:r>
          </a:p>
          <a:p>
            <a:pPr lvl="1"/>
            <a:r>
              <a:rPr lang="en-US" dirty="0" smtClean="0"/>
              <a:t>base64(username + ":" + </a:t>
            </a:r>
            <a:r>
              <a:rPr lang="en-US" dirty="0" err="1" smtClean="0"/>
              <a:t>expirationTime</a:t>
            </a:r>
            <a:r>
              <a:rPr lang="en-US" dirty="0" smtClean="0"/>
              <a:t> + ":" + md5Hex(username + ":" + </a:t>
            </a:r>
            <a:r>
              <a:rPr lang="en-US" dirty="0" err="1" smtClean="0"/>
              <a:t>expirationTime</a:t>
            </a:r>
            <a:r>
              <a:rPr lang="en-US" dirty="0" smtClean="0"/>
              <a:t> + ":" password + ":" + key))</a:t>
            </a:r>
          </a:p>
          <a:p>
            <a:r>
              <a:rPr lang="en-US" dirty="0" err="1" smtClean="0"/>
              <a:t>ExpirationTime</a:t>
            </a:r>
            <a:r>
              <a:rPr lang="en-US" dirty="0" smtClean="0"/>
              <a:t> is configurable</a:t>
            </a:r>
          </a:p>
          <a:p>
            <a:r>
              <a:rPr lang="en-US" dirty="0" smtClean="0"/>
              <a:t>As always, pluggable implementations supported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Authorization Simplified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based with new security namespace</a:t>
            </a:r>
          </a:p>
          <a:p>
            <a:r>
              <a:rPr lang="en-US" dirty="0" smtClean="0"/>
              <a:t>JSP tag based</a:t>
            </a:r>
          </a:p>
          <a:p>
            <a:r>
              <a:rPr lang="en-US" dirty="0" smtClean="0"/>
              <a:t>Annotation based with @Secured</a:t>
            </a:r>
          </a:p>
          <a:p>
            <a:r>
              <a:rPr lang="en-US" dirty="0" smtClean="0"/>
              <a:t>Annotation based with the JSR-250 security annotations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Security Demo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19150" y="1201064"/>
            <a:ext cx="7486650" cy="497113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4191000" y="6553200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bennylin0724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838200" y="6248400"/>
            <a:ext cx="7391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</a:t>
            </a:r>
            <a:r>
              <a:rPr lang="en-US" sz="1000" i="1" dirty="0" smtClean="0">
                <a:solidFill>
                  <a:schemeClr val="bg1"/>
                </a:solidFill>
              </a:rPr>
              <a:t>of bennylin0724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#6 – Batch Processing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971800" y="1216568"/>
            <a:ext cx="3300451" cy="4955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2971800" y="6248400"/>
            <a:ext cx="32766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Brymo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scheduling</a:t>
            </a:r>
          </a:p>
          <a:p>
            <a:r>
              <a:rPr lang="en-US" dirty="0" smtClean="0"/>
              <a:t>Bulk processing</a:t>
            </a:r>
          </a:p>
          <a:p>
            <a:r>
              <a:rPr lang="en-US" dirty="0" smtClean="0"/>
              <a:t>No user interaction</a:t>
            </a:r>
          </a:p>
          <a:p>
            <a:r>
              <a:rPr lang="en-US" dirty="0" smtClean="0"/>
              <a:t>Concurrency</a:t>
            </a:r>
          </a:p>
          <a:p>
            <a:r>
              <a:rPr lang="en-US" dirty="0" smtClean="0"/>
              <a:t>Restarts</a:t>
            </a:r>
          </a:p>
          <a:p>
            <a:r>
              <a:rPr lang="en-US" dirty="0" smtClean="0"/>
              <a:t>Partial processing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 logic focused</a:t>
            </a:r>
          </a:p>
          <a:p>
            <a:r>
              <a:rPr lang="en-US" dirty="0" smtClean="0"/>
              <a:t>Multiple format support</a:t>
            </a:r>
          </a:p>
          <a:p>
            <a:r>
              <a:rPr lang="en-US" dirty="0" smtClean="0"/>
              <a:t>Automatic retry</a:t>
            </a:r>
          </a:p>
          <a:p>
            <a:r>
              <a:rPr lang="en-US" dirty="0" smtClean="0"/>
              <a:t>Job statistics</a:t>
            </a:r>
          </a:p>
          <a:p>
            <a:r>
              <a:rPr lang="en-US" dirty="0" smtClean="0"/>
              <a:t>Logging/Tracing</a:t>
            </a:r>
          </a:p>
          <a:p>
            <a:r>
              <a:rPr lang="en-US" dirty="0" smtClean="0"/>
              <a:t>Job management</a:t>
            </a:r>
          </a:p>
          <a:p>
            <a:r>
              <a:rPr lang="en-US" dirty="0" smtClean="0"/>
              <a:t>Transaction management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Processing at 10,000ft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0" y="1715957"/>
            <a:ext cx="9144000" cy="3597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#7 - Cache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0" y="6096000"/>
            <a:ext cx="6705600" cy="2286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1000" i="1" dirty="0" smtClean="0"/>
              <a:t>Courtesy of Bashed on </a:t>
            </a:r>
            <a:r>
              <a:rPr lang="en-US" sz="1000" i="1" dirty="0" err="1" smtClean="0"/>
              <a:t>flickr</a:t>
            </a:r>
            <a:endParaRPr lang="en-US" sz="1000" i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6349" y="1524000"/>
            <a:ext cx="6724651" cy="4478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Cache?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Expensive </a:t>
            </a:r>
            <a:endParaRPr lang="en-US" dirty="0" smtClean="0"/>
          </a:p>
          <a:p>
            <a:r>
              <a:rPr lang="en-US" dirty="0" smtClean="0"/>
              <a:t>Remote</a:t>
            </a:r>
          </a:p>
          <a:p>
            <a:r>
              <a:rPr lang="en-US" dirty="0" smtClean="0"/>
              <a:t>Predictable</a:t>
            </a:r>
          </a:p>
          <a:p>
            <a:r>
              <a:rPr lang="en-US" dirty="0" smtClean="0"/>
              <a:t>Not real time data</a:t>
            </a:r>
          </a:p>
          <a:p>
            <a:r>
              <a:rPr lang="en-US" dirty="0" smtClean="0"/>
              <a:t>Read mostly</a:t>
            </a:r>
          </a:p>
          <a:p>
            <a:r>
              <a:rPr lang="en-US" dirty="0" smtClean="0"/>
              <a:t>Not clustered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with Spring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</a:t>
            </a:r>
            <a:r>
              <a:rPr lang="en-US" dirty="0" smtClean="0">
                <a:hlinkClick r:id="rId2"/>
              </a:rPr>
              <a:t>Spring Modules Project</a:t>
            </a:r>
            <a:endParaRPr lang="en-US" dirty="0" smtClean="0"/>
          </a:p>
          <a:p>
            <a:r>
              <a:rPr lang="en-US" dirty="0" smtClean="0"/>
              <a:t>Allows 4</a:t>
            </a:r>
            <a:r>
              <a:rPr lang="en-US" baseline="30000" dirty="0" smtClean="0"/>
              <a:t>th</a:t>
            </a:r>
            <a:r>
              <a:rPr lang="en-US" dirty="0" smtClean="0"/>
              <a:t> quarter Caching</a:t>
            </a:r>
          </a:p>
          <a:p>
            <a:r>
              <a:rPr lang="en-US" dirty="0" smtClean="0"/>
              <a:t>Wraps your POJO</a:t>
            </a:r>
          </a:p>
          <a:p>
            <a:r>
              <a:rPr lang="en-US" dirty="0" smtClean="0"/>
              <a:t>Pluggable Providers</a:t>
            </a:r>
          </a:p>
          <a:p>
            <a:pPr lvl="1"/>
            <a:r>
              <a:rPr lang="en-US" dirty="0" err="1" smtClean="0"/>
              <a:t>EHCache</a:t>
            </a:r>
            <a:r>
              <a:rPr lang="en-US" dirty="0" smtClean="0"/>
              <a:t>, </a:t>
            </a:r>
            <a:r>
              <a:rPr lang="en-US" dirty="0" err="1" smtClean="0"/>
              <a:t>JBoss</a:t>
            </a:r>
            <a:r>
              <a:rPr lang="en-US" dirty="0" smtClean="0"/>
              <a:t> Cache, Java Caching System (JCS), </a:t>
            </a:r>
            <a:r>
              <a:rPr lang="en-US" dirty="0" err="1" smtClean="0"/>
              <a:t>OSCache</a:t>
            </a:r>
            <a:r>
              <a:rPr lang="en-US" dirty="0" smtClean="0"/>
              <a:t>, and </a:t>
            </a:r>
            <a:r>
              <a:rPr lang="en-US" dirty="0" err="1" smtClean="0"/>
              <a:t>Tangosol</a:t>
            </a:r>
            <a:r>
              <a:rPr lang="en-US" dirty="0" smtClean="0"/>
              <a:t> Coherence.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application server</a:t>
            </a:r>
          </a:p>
          <a:p>
            <a:r>
              <a:rPr lang="en-US" dirty="0" smtClean="0"/>
              <a:t>Simplified</a:t>
            </a:r>
          </a:p>
          <a:p>
            <a:r>
              <a:rPr lang="en-US" dirty="0" smtClean="0"/>
              <a:t>Testable</a:t>
            </a:r>
          </a:p>
          <a:p>
            <a:r>
              <a:rPr lang="en-US" dirty="0" smtClean="0"/>
              <a:t>Agile</a:t>
            </a:r>
          </a:p>
          <a:p>
            <a:r>
              <a:rPr lang="en-US" dirty="0" smtClean="0"/>
              <a:t>Pervasive</a:t>
            </a:r>
          </a:p>
          <a:p>
            <a:r>
              <a:rPr lang="en-US" dirty="0" smtClean="0"/>
              <a:t>and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Bracket Caching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69412" y="1828800"/>
            <a:ext cx="8645988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Driven Caching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4800600" cy="330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4215146"/>
            <a:ext cx="6553200" cy="2642854"/>
          </a:xfrm>
          <a:prstGeom prst="rect">
            <a:avLst/>
          </a:prstGeom>
          <a:noFill/>
          <a:ln w="9525">
            <a:solidFill>
              <a:schemeClr val="accent1">
                <a:alpha val="8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#8 – Transactional Testing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00150" y="1213828"/>
            <a:ext cx="6724650" cy="5339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with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tests are mandatory</a:t>
            </a:r>
          </a:p>
          <a:p>
            <a:r>
              <a:rPr lang="en-US" dirty="0" smtClean="0"/>
              <a:t>Magic numbers kill kittens</a:t>
            </a:r>
          </a:p>
          <a:p>
            <a:r>
              <a:rPr lang="en-US" dirty="0" smtClean="0"/>
              <a:t>Data setup and teardown can be brutal</a:t>
            </a:r>
          </a:p>
          <a:p>
            <a:r>
              <a:rPr lang="en-US" dirty="0" smtClean="0"/>
              <a:t>Isolation is difficult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Test Fixtures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648200"/>
          </a:xfrm>
        </p:spPr>
        <p:txBody>
          <a:bodyPr/>
          <a:lstStyle/>
          <a:p>
            <a:r>
              <a:rPr lang="en-US" dirty="0" smtClean="0"/>
              <a:t>Classes Provided</a:t>
            </a:r>
          </a:p>
          <a:p>
            <a:pPr lvl="1"/>
            <a:r>
              <a:rPr lang="en-US" dirty="0" err="1" smtClean="0"/>
              <a:t>AbstractTransactionalTestNGSpringContextTests</a:t>
            </a:r>
            <a:endParaRPr lang="en-US" dirty="0" smtClean="0"/>
          </a:p>
          <a:p>
            <a:pPr lvl="1"/>
            <a:r>
              <a:rPr lang="en-US" dirty="0" smtClean="0"/>
              <a:t>AbstractTransactionalJUnit4SpringContextTests</a:t>
            </a:r>
          </a:p>
          <a:p>
            <a:pPr lvl="1"/>
            <a:r>
              <a:rPr lang="en-US" dirty="0" smtClean="0"/>
              <a:t>AbstractTransactionalJUnit38SpringContextTests</a:t>
            </a:r>
          </a:p>
          <a:p>
            <a:endParaRPr lang="en-US" dirty="0" smtClean="0"/>
          </a:p>
          <a:p>
            <a:r>
              <a:rPr lang="en-US" dirty="0" smtClean="0"/>
              <a:t>Annotations Provided</a:t>
            </a:r>
          </a:p>
          <a:p>
            <a:pPr lvl="1"/>
            <a:r>
              <a:rPr lang="en-US" dirty="0" smtClean="0"/>
              <a:t>@Before/After inside </a:t>
            </a:r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BeforeTransaction</a:t>
            </a:r>
            <a:r>
              <a:rPr lang="en-US" dirty="0" smtClean="0"/>
              <a:t>/</a:t>
            </a:r>
            <a:r>
              <a:rPr lang="en-US" dirty="0" err="1" smtClean="0"/>
              <a:t>AfterTransacton</a:t>
            </a:r>
            <a:r>
              <a:rPr lang="en-US" dirty="0" smtClean="0"/>
              <a:t> outside </a:t>
            </a:r>
            <a:r>
              <a:rPr lang="en-US" dirty="0" err="1" smtClean="0"/>
              <a:t>Tx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TestNG</a:t>
            </a:r>
            <a:r>
              <a:rPr lang="en-US" dirty="0" smtClean="0"/>
              <a:t> Transaction Demo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447800"/>
            <a:ext cx="5486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1752600" y="6324600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jaybowalkin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#9 - Logging and Profiling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19200" y="1295400"/>
            <a:ext cx="6648450" cy="484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1219200" y="6248400"/>
            <a:ext cx="6629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herby_fr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Common Occurrence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838199"/>
          </a:xfrm>
        </p:spPr>
        <p:txBody>
          <a:bodyPr/>
          <a:lstStyle/>
          <a:p>
            <a:r>
              <a:rPr lang="en-US" dirty="0" smtClean="0"/>
              <a:t>Ever see this?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276600"/>
            <a:ext cx="803873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is Simple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488" y="1162050"/>
            <a:ext cx="8462712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Profiling with </a:t>
            </a:r>
            <a:r>
              <a:rPr lang="en-US" dirty="0" err="1" smtClean="0"/>
              <a:t>JAMon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Experiencing performance issues?</a:t>
            </a:r>
          </a:p>
          <a:p>
            <a:r>
              <a:rPr lang="en-US" dirty="0" smtClean="0"/>
              <a:t>Questioning application usage?</a:t>
            </a:r>
          </a:p>
          <a:p>
            <a:r>
              <a:rPr lang="en-US" dirty="0" smtClean="0"/>
              <a:t>Unable to use a profiler?</a:t>
            </a:r>
          </a:p>
          <a:p>
            <a:r>
              <a:rPr lang="en-US" dirty="0" err="1" smtClean="0"/>
              <a:t>JAMon</a:t>
            </a:r>
            <a:r>
              <a:rPr lang="en-US" dirty="0" smtClean="0"/>
              <a:t> to the rescue!</a:t>
            </a:r>
          </a:p>
          <a:p>
            <a:pPr lvl="1"/>
            <a:r>
              <a:rPr lang="en-US" dirty="0" smtClean="0"/>
              <a:t>Timing data: total, average, minimum, maximum, standard deviation</a:t>
            </a:r>
          </a:p>
          <a:p>
            <a:pPr lvl="1"/>
            <a:r>
              <a:rPr lang="en-US" dirty="0" smtClean="0"/>
              <a:t>JDBC/SQL, HTTP, and EJB3 monitoring built in</a:t>
            </a:r>
          </a:p>
          <a:p>
            <a:pPr lvl="1"/>
            <a:r>
              <a:rPr lang="en-US" dirty="0" smtClean="0"/>
              <a:t>Web or log file based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Fanboy</a:t>
            </a:r>
            <a:endParaRPr lang="en-US" dirty="0"/>
          </a:p>
        </p:txBody>
      </p:sp>
      <p:pic>
        <p:nvPicPr>
          <p:cNvPr id="7" name="Content Placeholder 6" descr="HEED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866900"/>
            <a:ext cx="3810000" cy="3810000"/>
          </a:xfr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5324475" y="2247900"/>
            <a:ext cx="24574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Heart 4"/>
          <p:cNvSpPr/>
          <p:nvPr/>
        </p:nvSpPr>
        <p:spPr bwMode="auto">
          <a:xfrm>
            <a:off x="4038600" y="3657600"/>
            <a:ext cx="1524000" cy="1524000"/>
          </a:xfrm>
          <a:prstGeom prst="hear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JAMon</a:t>
            </a:r>
            <a:r>
              <a:rPr lang="en-US" dirty="0" smtClean="0"/>
              <a:t> with Spring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JamonPerformanceMonitorInterceptor</a:t>
            </a:r>
            <a:endParaRPr lang="en-US" dirty="0" smtClean="0"/>
          </a:p>
          <a:p>
            <a:r>
              <a:rPr lang="en-US" dirty="0" smtClean="0"/>
              <a:t>Introduced in Spring 1.1.3</a:t>
            </a:r>
          </a:p>
          <a:p>
            <a:r>
              <a:rPr lang="en-US" dirty="0" smtClean="0"/>
              <a:t>Can be enabled with TRACE in log4net </a:t>
            </a:r>
          </a:p>
          <a:p>
            <a:pPr lvl="1"/>
            <a:r>
              <a:rPr lang="en-US" dirty="0" smtClean="0"/>
              <a:t>Set </a:t>
            </a:r>
            <a:r>
              <a:rPr lang="en-US" dirty="0" err="1" smtClean="0"/>
              <a:t>trackAllInvocations</a:t>
            </a:r>
            <a:r>
              <a:rPr lang="en-US" dirty="0" smtClean="0"/>
              <a:t> = true to avoid this</a:t>
            </a:r>
          </a:p>
          <a:p>
            <a:r>
              <a:rPr lang="en-US" dirty="0" err="1" smtClean="0"/>
              <a:t>BeanNameAutoProxyCreator</a:t>
            </a:r>
            <a:endParaRPr lang="en-US" dirty="0" smtClean="0"/>
          </a:p>
          <a:p>
            <a:r>
              <a:rPr lang="en-US" dirty="0" smtClean="0"/>
              <a:t>Surgically Injected via AOP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#10 – Dynamic Language Beans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3024149" y="1447800"/>
            <a:ext cx="309570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3048000" y="6172200"/>
            <a:ext cx="31242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feastoffools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Dynamic Languages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Light</a:t>
            </a:r>
          </a:p>
          <a:p>
            <a:r>
              <a:rPr lang="en-US" dirty="0" smtClean="0"/>
              <a:t>Navigation Complexity</a:t>
            </a:r>
          </a:p>
          <a:p>
            <a:r>
              <a:rPr lang="en-US" dirty="0" smtClean="0"/>
              <a:t>Better Mocks</a:t>
            </a:r>
          </a:p>
          <a:p>
            <a:r>
              <a:rPr lang="en-US" dirty="0" smtClean="0"/>
              <a:t>Incremental Adoption</a:t>
            </a:r>
          </a:p>
          <a:p>
            <a:r>
              <a:rPr lang="en-US" dirty="0" smtClean="0"/>
              <a:t>Dynamic Components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DL Support </a:t>
            </a:r>
            <a:r>
              <a:rPr lang="en-US" dirty="0" smtClean="0"/>
              <a:t>in Spring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in Spring 2.0</a:t>
            </a:r>
          </a:p>
          <a:p>
            <a:r>
              <a:rPr lang="en-US" dirty="0" smtClean="0"/>
              <a:t>Supports </a:t>
            </a:r>
            <a:r>
              <a:rPr lang="en-US" dirty="0" err="1" smtClean="0"/>
              <a:t>JRuby</a:t>
            </a:r>
            <a:r>
              <a:rPr lang="en-US" dirty="0" smtClean="0"/>
              <a:t> (1.0), Groovy, and </a:t>
            </a:r>
            <a:r>
              <a:rPr lang="en-US" dirty="0" err="1" smtClean="0"/>
              <a:t>BeanShell</a:t>
            </a:r>
            <a:endParaRPr lang="en-US" dirty="0" smtClean="0"/>
          </a:p>
          <a:p>
            <a:r>
              <a:rPr lang="en-US" dirty="0" smtClean="0"/>
              <a:t>AOP Needs Interfaces</a:t>
            </a:r>
          </a:p>
          <a:p>
            <a:r>
              <a:rPr lang="en-US" dirty="0" smtClean="0"/>
              <a:t>Refreshable and Self Monitoring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JRuby</a:t>
            </a:r>
            <a:r>
              <a:rPr lang="en-US" dirty="0" smtClean="0"/>
              <a:t> Integration Demo</a:t>
            </a:r>
            <a:endParaRPr lang="en-US" dirty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1371600"/>
            <a:ext cx="6496050" cy="487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1447800" y="6248400"/>
            <a:ext cx="64770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Arnisto.com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tkaufman@quicksolutions.com</a:t>
            </a:r>
            <a:endParaRPr lang="en-US" dirty="0" smtClean="0"/>
          </a:p>
          <a:p>
            <a:r>
              <a:rPr lang="en-US" dirty="0" smtClean="0"/>
              <a:t>Work: 614-896-2031</a:t>
            </a:r>
          </a:p>
          <a:p>
            <a:r>
              <a:rPr lang="en-US" dirty="0" err="1" smtClean="0"/>
              <a:t>Gtalk</a:t>
            </a:r>
            <a:r>
              <a:rPr lang="en-US" dirty="0" smtClean="0"/>
              <a:t>: </a:t>
            </a:r>
            <a:r>
              <a:rPr lang="en-US" dirty="0" err="1" smtClean="0"/>
              <a:t>toddkaufman</a:t>
            </a:r>
            <a:endParaRPr lang="en-US" dirty="0" smtClean="0"/>
          </a:p>
          <a:p>
            <a:r>
              <a:rPr lang="en-US" dirty="0" smtClean="0"/>
              <a:t>Twitter: </a:t>
            </a:r>
            <a:r>
              <a:rPr lang="en-US" dirty="0" err="1" smtClean="0"/>
              <a:t>toddkaufman</a:t>
            </a:r>
            <a:endParaRPr lang="en-US" dirty="0" smtClean="0"/>
          </a:p>
          <a:p>
            <a:r>
              <a:rPr lang="en-US" dirty="0" smtClean="0"/>
              <a:t>Blog: toddkaufman.blogspot.com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#1 - Scheduling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09800" y="6324600"/>
            <a:ext cx="4724400" cy="2286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1000" i="1" dirty="0" smtClean="0"/>
              <a:t>Courtesy of </a:t>
            </a:r>
            <a:r>
              <a:rPr lang="en-US" sz="1000" i="1" dirty="0" err="1" smtClean="0"/>
              <a:t>bcostin</a:t>
            </a:r>
            <a:r>
              <a:rPr lang="en-US" sz="1000" i="1" dirty="0" smtClean="0"/>
              <a:t> on </a:t>
            </a:r>
            <a:r>
              <a:rPr lang="en-US" sz="1000" i="1" dirty="0" err="1" smtClean="0"/>
              <a:t>flickr</a:t>
            </a:r>
            <a:endParaRPr lang="en-US" sz="10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0" y="1524000"/>
            <a:ext cx="4762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Invasive</a:t>
            </a:r>
          </a:p>
          <a:p>
            <a:endParaRPr lang="en-US" dirty="0" smtClean="0"/>
          </a:p>
          <a:p>
            <a:r>
              <a:rPr lang="en-US" dirty="0" smtClean="0"/>
              <a:t>External</a:t>
            </a:r>
          </a:p>
          <a:p>
            <a:endParaRPr lang="en-US" dirty="0" smtClean="0"/>
          </a:p>
          <a:p>
            <a:r>
              <a:rPr lang="en-US" dirty="0" smtClean="0"/>
              <a:t>Expensive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in Spring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Pluggable implementations</a:t>
            </a:r>
          </a:p>
          <a:p>
            <a:endParaRPr lang="en-US" dirty="0" smtClean="0"/>
          </a:p>
          <a:p>
            <a:r>
              <a:rPr lang="en-US" dirty="0" smtClean="0"/>
              <a:t>Late additions</a:t>
            </a:r>
          </a:p>
          <a:p>
            <a:endParaRPr lang="en-US" dirty="0" smtClean="0"/>
          </a:p>
          <a:p>
            <a:r>
              <a:rPr lang="en-US" dirty="0" smtClean="0"/>
              <a:t>Separation of concerns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Quartz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Jobs and Triggers (Simple or </a:t>
            </a:r>
            <a:r>
              <a:rPr lang="en-US" dirty="0" err="1" smtClean="0"/>
              <a:t>Cron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Suitable for complex scheduling</a:t>
            </a:r>
          </a:p>
          <a:p>
            <a:endParaRPr lang="en-US" dirty="0" smtClean="0"/>
          </a:p>
          <a:p>
            <a:r>
              <a:rPr lang="en-US" dirty="0" err="1" smtClean="0"/>
              <a:t>SchedulerFactoryBean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BADDE1"/>
      </a:hlink>
      <a:folHlink>
        <a:srgbClr val="B5B5E5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Introduction to Hibernate</Template>
  <TotalTime>39314</TotalTime>
  <Words>1647</Words>
  <Application>Microsoft Office PowerPoint</Application>
  <PresentationFormat>On-screen Show (4:3)</PresentationFormat>
  <Paragraphs>330</Paragraphs>
  <Slides>56</Slides>
  <Notes>21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Blank Presentation</vt:lpstr>
      <vt:lpstr>10 Things for Spring Cleaning</vt:lpstr>
      <vt:lpstr>Why Me?</vt:lpstr>
      <vt:lpstr>Why Not Java EE?</vt:lpstr>
      <vt:lpstr>Why Spring?</vt:lpstr>
      <vt:lpstr>Fanboy</vt:lpstr>
      <vt:lpstr>#1 - Scheduling</vt:lpstr>
      <vt:lpstr>Scheduling in Java</vt:lpstr>
      <vt:lpstr>Scheduling in Spring</vt:lpstr>
      <vt:lpstr>Quartz</vt:lpstr>
      <vt:lpstr>JDK Timer</vt:lpstr>
      <vt:lpstr>Things to Know</vt:lpstr>
      <vt:lpstr>Demo</vt:lpstr>
      <vt:lpstr>#2 - Web Services in 5 Steps</vt:lpstr>
      <vt:lpstr>Web Service Options</vt:lpstr>
      <vt:lpstr>Steps to create a WS</vt:lpstr>
      <vt:lpstr>Code</vt:lpstr>
      <vt:lpstr>Notes</vt:lpstr>
      <vt:lpstr>#3 – Spring Integration</vt:lpstr>
      <vt:lpstr>Integration</vt:lpstr>
      <vt:lpstr>Spring Integration</vt:lpstr>
      <vt:lpstr>Integration Demo</vt:lpstr>
      <vt:lpstr>#4 Web Testing</vt:lpstr>
      <vt:lpstr>Web App Testing</vt:lpstr>
      <vt:lpstr>Spring MVC Helps</vt:lpstr>
      <vt:lpstr>Mockity, Mock, Mock</vt:lpstr>
      <vt:lpstr>Slide 26</vt:lpstr>
      <vt:lpstr>#5 – Simplified Security</vt:lpstr>
      <vt:lpstr>Spring Security 2.0</vt:lpstr>
      <vt:lpstr>Simplified Authentication</vt:lpstr>
      <vt:lpstr>Remember Me?</vt:lpstr>
      <vt:lpstr>Authorization Simplified</vt:lpstr>
      <vt:lpstr>Spring Security Demo</vt:lpstr>
      <vt:lpstr>#6 – Batch Processing</vt:lpstr>
      <vt:lpstr>Batch Processing</vt:lpstr>
      <vt:lpstr>Spring Batch</vt:lpstr>
      <vt:lpstr>Batch Processing at 10,000ft</vt:lpstr>
      <vt:lpstr>#7 - Cache</vt:lpstr>
      <vt:lpstr>When to Cache?</vt:lpstr>
      <vt:lpstr>Caching with Spring</vt:lpstr>
      <vt:lpstr>Angle Bracket Caching</vt:lpstr>
      <vt:lpstr>Annotation Driven Caching</vt:lpstr>
      <vt:lpstr>#8 – Transactional Testing</vt:lpstr>
      <vt:lpstr>Testing with Transactions</vt:lpstr>
      <vt:lpstr>Spring Test Fixtures</vt:lpstr>
      <vt:lpstr>TestNG Transaction Demo</vt:lpstr>
      <vt:lpstr>#9 - Logging and Profiling</vt:lpstr>
      <vt:lpstr>A Common Occurrence</vt:lpstr>
      <vt:lpstr>Configuration is Simple</vt:lpstr>
      <vt:lpstr>Profiling with JAMon</vt:lpstr>
      <vt:lpstr>JAMon with Spring</vt:lpstr>
      <vt:lpstr>Slide 51</vt:lpstr>
      <vt:lpstr>#10 – Dynamic Language Beans</vt:lpstr>
      <vt:lpstr>Why Dynamic Languages in Java</vt:lpstr>
      <vt:lpstr>DL Support in Spring</vt:lpstr>
      <vt:lpstr>JRuby Integration Demo</vt:lpstr>
      <vt:lpstr>???</vt:lpstr>
    </vt:vector>
  </TitlesOfParts>
  <Company>Microsoft</Company>
  <LinksUpToDate>false</LinksUpToDate>
  <SharedDoc>false</SharedDoc>
  <HyperlinksChanged>false</HyperlinksChanged>
  <AppVersion>12.0257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Spring Things</dc:title>
  <dc:creator>tkaufman</dc:creator>
  <cp:lastModifiedBy>Todd Kaufman</cp:lastModifiedBy>
  <cp:revision>1640</cp:revision>
  <dcterms:created xsi:type="dcterms:W3CDTF">2008-07-21T15:51:47Z</dcterms:created>
  <dcterms:modified xsi:type="dcterms:W3CDTF">2008-07-21T17:49:58Z</dcterms:modified>
</cp:coreProperties>
</file>